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491" r:id="rId2"/>
    <p:sldId id="497" r:id="rId3"/>
    <p:sldId id="494" r:id="rId4"/>
    <p:sldId id="493" r:id="rId5"/>
    <p:sldId id="496" r:id="rId6"/>
    <p:sldId id="506" r:id="rId7"/>
    <p:sldId id="504" r:id="rId8"/>
    <p:sldId id="505" r:id="rId9"/>
    <p:sldId id="498" r:id="rId10"/>
    <p:sldId id="507" r:id="rId11"/>
    <p:sldId id="500" r:id="rId12"/>
    <p:sldId id="503" r:id="rId13"/>
    <p:sldId id="502" r:id="rId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30FA"/>
    <a:srgbClr val="FF6600"/>
    <a:srgbClr val="F139E4"/>
    <a:srgbClr val="B85250"/>
    <a:srgbClr val="FF3300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43"/>
      </p:cViewPr>
      <p:guideLst>
        <p:guide orient="horz" pos="2160"/>
        <p:guide pos="2880"/>
      </p:guideLst>
    </p:cSldViewPr>
  </p:slid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100" d="100"/>
        <a:sy n="100" d="100"/>
      </p:scale>
      <p:origin x="0" y="103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88709C98-B80A-4F28-AF74-CF08CF81A715}" type="datetime1">
              <a:rPr lang="en-US"/>
              <a:pPr/>
              <a:t>3/12/2024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4D112868-65FD-4572-A383-97DC0EC9B9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144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5486400" cy="914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371600"/>
            <a:ext cx="8153400" cy="4724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523EB20-6FC5-4DDA-8F23-B813642F520C}" type="datetime1">
              <a:rPr lang="en-US"/>
              <a:pPr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C4ABB8-5B0F-4AA4-B6A6-7C7E2BD089D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LOGO.gif"/>
          <p:cNvPicPr>
            <a:picLocks noChangeAspect="1"/>
          </p:cNvPicPr>
          <p:nvPr userDrawn="1"/>
        </p:nvPicPr>
        <p:blipFill>
          <a:blip r:embed="rId2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7"/>
          <p:cNvGrpSpPr>
            <a:grpSpLocks/>
          </p:cNvGrpSpPr>
          <p:nvPr userDrawn="1"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7" name="Picture 9" descr="LOGO.gif"/>
            <p:cNvPicPr>
              <a:picLocks noChangeAspect="1"/>
            </p:cNvPicPr>
            <p:nvPr/>
          </p:nvPicPr>
          <p:blipFill>
            <a:blip r:embed="rId2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9" name="Picture 15" descr="logo.jpg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DF5B256-931F-40A0-BC73-FE5211075C35}" type="datetime1">
              <a:rPr lang="en-US"/>
              <a:pPr/>
              <a:t>3/12/2024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D8F058-9003-4658-AA47-7D4800AF7EA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6477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3716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7BE7C4ED-81C0-4682-BCCB-104FB5DDBDCB}" type="datetime1">
              <a:rPr lang="en-US"/>
              <a:pPr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775DC763-8AAC-4A07-A453-38B55A3783B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31" name="Rectangle 11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>
              <a:latin typeface="Calibri" pitchFamily="34" charset="0"/>
            </a:endParaRPr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flipV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wrap="none" anchor="ctr"/>
          <a:lstStyle/>
          <a:p>
            <a:pPr>
              <a:defRPr/>
            </a:pPr>
            <a:endParaRPr lang="en-US">
              <a:latin typeface="Calibri" charset="0"/>
              <a:ea typeface="ＭＳ Ｐゴシック" charset="-128"/>
            </a:endParaRPr>
          </a:p>
        </p:txBody>
      </p:sp>
      <p:pic>
        <p:nvPicPr>
          <p:cNvPr id="1035" name="Picture 10" descr="LOGO.gif"/>
          <p:cNvPicPr>
            <a:picLocks noChangeAspect="1"/>
          </p:cNvPicPr>
          <p:nvPr/>
        </p:nvPicPr>
        <p:blipFill>
          <a:blip r:embed="rId4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6" name="Picture 10" descr="LOGO.gif"/>
          <p:cNvPicPr>
            <a:picLocks noChangeAspect="1"/>
          </p:cNvPicPr>
          <p:nvPr/>
        </p:nvPicPr>
        <p:blipFill>
          <a:blip r:embed="rId4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037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039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1040" name="Picture 9" descr="LOGO.gif"/>
            <p:cNvPicPr>
              <a:picLocks noChangeAspect="1"/>
            </p:cNvPicPr>
            <p:nvPr/>
          </p:nvPicPr>
          <p:blipFill>
            <a:blip r:embed="rId4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Rectangle 18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1038" name="Picture 15" descr="logo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504" r:id="rId1"/>
    <p:sldLayoutId id="2147484505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000" kern="1200">
          <a:solidFill>
            <a:schemeClr val="tx1"/>
          </a:solidFill>
          <a:latin typeface="+mj-lt"/>
          <a:ea typeface="MS PGothic"/>
          <a:cs typeface="MS PGothic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5pPr>
      <a:lvl6pPr marL="4572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/>
          <a:cs typeface="MS PGothic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/>
          <a:cs typeface="MS PGothic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/>
          <a:cs typeface="MS PGothic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/>
          <p:cNvSpPr txBox="1">
            <a:spLocks noChangeArrowheads="1"/>
          </p:cNvSpPr>
          <p:nvPr/>
        </p:nvSpPr>
        <p:spPr bwMode="auto">
          <a:xfrm>
            <a:off x="3048000" y="836474"/>
            <a:ext cx="2819400" cy="800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33120" anchor="ctr"/>
          <a:lstStyle/>
          <a:p>
            <a: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sz="4800" b="1" dirty="0">
                <a:solidFill>
                  <a:srgbClr val="3A30FA"/>
                </a:solidFill>
                <a:latin typeface="Calibri" pitchFamily="34" charset="0"/>
              </a:rPr>
              <a:t>To-Do</a:t>
            </a:r>
            <a:r>
              <a:rPr lang="en-US" sz="3200" b="1" dirty="0">
                <a:solidFill>
                  <a:srgbClr val="3A30FA"/>
                </a:solidFill>
                <a:latin typeface="Calibri" pitchFamily="34" charset="0"/>
              </a:rPr>
              <a:t> </a:t>
            </a:r>
            <a:r>
              <a:rPr lang="en-US" sz="4800" b="1" dirty="0">
                <a:solidFill>
                  <a:srgbClr val="3A30FA"/>
                </a:solidFill>
                <a:latin typeface="Calibri" pitchFamily="34" charset="0"/>
              </a:rPr>
              <a:t>List</a:t>
            </a:r>
            <a:endParaRPr lang="en-US" sz="3200" b="1" dirty="0">
              <a:solidFill>
                <a:srgbClr val="3A30FA"/>
              </a:solidFill>
              <a:latin typeface="Calibr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52700" y="1636598"/>
            <a:ext cx="4038600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Presented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 by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Kashish Verma(2210990498)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Nishtha(2210990619)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Nishtha Bansal (2210990620)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Nitya Gautam(2210990626) </a:t>
            </a:r>
          </a:p>
          <a:p>
            <a:pPr algn="ctr">
              <a:lnSpc>
                <a:spcPct val="150000"/>
              </a:lnSpc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38400" y="4038600"/>
            <a:ext cx="4419600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Under the supervision 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Of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Mr. Vikas Patel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Dr. Parul Gehlot</a:t>
            </a:r>
          </a:p>
          <a:p>
            <a:pPr algn="ctr">
              <a:lnSpc>
                <a:spcPct val="150000"/>
              </a:lnSpc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57400" y="5972952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Name of Department/School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Chitkara University, Punjab</a:t>
            </a:r>
          </a:p>
        </p:txBody>
      </p:sp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CCB42-1D70-CD07-9F4E-8B3C13CE9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Output Snapshots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80717B-AA0E-CECA-5D76-47A3168F2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066800"/>
            <a:ext cx="5029200" cy="54864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1FA069-DB3A-FF7C-F4C3-8CED58A6D6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800"/>
            <a:ext cx="3931459" cy="23384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EB009F-6D5A-B6E8-D5A5-73CBB00B84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5419"/>
            <a:ext cx="3931459" cy="253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18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ea typeface="MS PGothic" pitchFamily="34" charset="-128"/>
              </a:rPr>
              <a:t>Conclusion/Theme Plan</a:t>
            </a:r>
          </a:p>
        </p:txBody>
      </p:sp>
      <p:sp>
        <p:nvSpPr>
          <p:cNvPr id="13314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ea typeface="MS PGothic" pitchFamily="34" charset="-128"/>
              </a:rPr>
              <a:t>It includes: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ea typeface="MS PGothic" pitchFamily="34" charset="-128"/>
              </a:rPr>
              <a:t>User-friendly interface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ea typeface="MS PGothic" pitchFamily="34" charset="-128"/>
              </a:rPr>
              <a:t>Dynamic Interactivity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ea typeface="MS PGothic" pitchFamily="34" charset="-128"/>
              </a:rPr>
              <a:t>Task Organization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ea typeface="MS PGothic" pitchFamily="34" charset="-128"/>
              </a:rPr>
              <a:t>Local Storage Integration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ea typeface="MS PGothic" pitchFamily="34" charset="-128"/>
              </a:rPr>
              <a:t>Feedback Mechanisms</a:t>
            </a:r>
          </a:p>
          <a:p>
            <a:pPr marL="0" indent="0">
              <a:buNone/>
            </a:pPr>
            <a:endParaRPr lang="en-US" sz="2400" dirty="0">
              <a:ea typeface="MS PGothic" pitchFamily="34" charset="-128"/>
            </a:endParaRPr>
          </a:p>
          <a:p>
            <a:pPr marL="0" indent="0">
              <a:buNone/>
            </a:pPr>
            <a:r>
              <a:rPr lang="en-US" sz="2400" dirty="0">
                <a:ea typeface="MS PGothic" pitchFamily="34" charset="-128"/>
              </a:rPr>
              <a:t>By focusing on these aspects, your to-do list application can provide a seamless and enjoyable experience for users, encouraging them to stay organized and productive.</a:t>
            </a:r>
          </a:p>
          <a:p>
            <a:pPr marL="0" indent="0">
              <a:buNone/>
            </a:pPr>
            <a:endParaRPr lang="en-US" sz="2400" dirty="0">
              <a:ea typeface="MS PGothic" pitchFamily="34" charset="-128"/>
            </a:endParaRPr>
          </a:p>
          <a:p>
            <a:pPr marL="0" indent="0">
              <a:buNone/>
            </a:pPr>
            <a:endParaRPr lang="en-US" sz="2400" dirty="0">
              <a:ea typeface="MS PGothic" pitchFamily="34" charset="-128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br>
              <a:rPr lang="en-GB" b="1" dirty="0"/>
            </a:br>
            <a:r>
              <a:rPr lang="en-GB" b="1" dirty="0"/>
              <a:t>References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Geeks for geeks:</a:t>
            </a:r>
          </a:p>
          <a:p>
            <a:pPr marL="0" indent="0">
              <a:buNone/>
            </a:pPr>
            <a:r>
              <a:rPr lang="en-US" sz="1600" dirty="0"/>
              <a:t>https://in.search.yahoo.com/search?fr=mcafee&amp;type=E210IN885G91826&amp;p=geeks+for+geeks+to+do+lidt&amp;guccounter=1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W3 schools:</a:t>
            </a:r>
          </a:p>
          <a:p>
            <a:pPr marL="0" indent="0">
              <a:buNone/>
            </a:pPr>
            <a:r>
              <a:rPr lang="en-US" sz="1400" dirty="0"/>
              <a:t>https://in.search.yahoo.com/search;_ylt=AwrKDal0le5l1WsR_BO7HAx.;_ylc=X1MDMjExNDcyMzAwMwRfcgMyBGZyA21jYWZlZQRmcjIDc2ItdG9wBGdwcmlkAzhub0s5NU0xUkNTUndnV2xDaVBvTUEEbl9yc2x0AzAEbl9zdWdnAzAEb3JpZ2luA2luLnNlYXJjaC55YWhvby5jb20EcG9zAzAEcHFzdHIDBHBxc3RybAMwBHFzdHJsAzIxBHF1ZXJ5A3czJTIwc2Nob29scyUyMHRvJTIwZG8lMjBsaWR0BHRfc3RtcAMxNzEwMTM0NzI5?p=w3+schools+to+do+lidt&amp;fr2=sb-top&amp;fr=mcafee&amp;vm=r&amp;type=E210IN885G91826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freecodecamp:</a:t>
            </a:r>
          </a:p>
          <a:p>
            <a:pPr marL="0" indent="0">
              <a:buNone/>
            </a:pPr>
            <a:r>
              <a:rPr lang="en-US" sz="1400" dirty="0"/>
              <a:t>https://forum.freecodecamp.org/t/beginner-making-a-to-do-list/250688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>
                <a:ea typeface="MS PGothic" pitchFamily="34" charset="-128"/>
              </a:rPr>
            </a:br>
            <a:r>
              <a:rPr lang="en-US" dirty="0">
                <a:ea typeface="MS PGothic" pitchFamily="34" charset="-128"/>
              </a:rPr>
              <a:t>Frequently asked questions???</a:t>
            </a:r>
            <a:br>
              <a:rPr lang="en-US" dirty="0">
                <a:ea typeface="MS PGothic" pitchFamily="34" charset="-128"/>
              </a:rPr>
            </a:br>
            <a:endParaRPr lang="en-US" b="1" dirty="0">
              <a:ea typeface="MS PGothic" pitchFamily="34" charset="-128"/>
            </a:endParaRPr>
          </a:p>
        </p:txBody>
      </p:sp>
      <p:sp>
        <p:nvSpPr>
          <p:cNvPr id="1536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ea typeface="MS PGothic" pitchFamily="34" charset="-128"/>
              </a:rPr>
              <a:t>Q1:- Does it saves the data in local storage?</a:t>
            </a:r>
          </a:p>
          <a:p>
            <a:pPr marL="0" indent="0">
              <a:buNone/>
            </a:pPr>
            <a:r>
              <a:rPr lang="en-US" sz="2000" dirty="0">
                <a:ea typeface="MS PGothic" pitchFamily="34" charset="-128"/>
                <a:sym typeface="Wingdings" panose="05000000000000000000" pitchFamily="2" charset="2"/>
              </a:rPr>
              <a:t> Yes, it does saves the data. It has been implemented with the help of java script.</a:t>
            </a:r>
          </a:p>
          <a:p>
            <a:pPr marL="0" indent="0">
              <a:buNone/>
            </a:pPr>
            <a:r>
              <a:rPr lang="en-US" sz="2000" dirty="0">
                <a:ea typeface="MS PGothic" pitchFamily="34" charset="-128"/>
                <a:sym typeface="Wingdings" panose="05000000000000000000" pitchFamily="2" charset="2"/>
              </a:rPr>
              <a:t>Q2:-Is there any restriction on number of addition of the tasks?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2000" dirty="0">
                <a:ea typeface="MS PGothic" pitchFamily="34" charset="-128"/>
                <a:sym typeface="Wingdings" panose="05000000000000000000" pitchFamily="2" charset="2"/>
              </a:rPr>
              <a:t>No, you can add as many tasks and tick off them on completion according to your convenience.</a:t>
            </a:r>
          </a:p>
          <a:p>
            <a:pPr marL="0" indent="0">
              <a:buNone/>
            </a:pPr>
            <a:r>
              <a:rPr lang="en-US" sz="2000" dirty="0">
                <a:ea typeface="MS PGothic" pitchFamily="34" charset="-128"/>
                <a:sym typeface="Wingdings" panose="05000000000000000000" pitchFamily="2" charset="2"/>
              </a:rPr>
              <a:t>Q3:Can I create an account for further use ?</a:t>
            </a:r>
          </a:p>
          <a:p>
            <a:pPr marL="0" indent="0">
              <a:buNone/>
            </a:pPr>
            <a:r>
              <a:rPr lang="en-US" sz="2000" dirty="0">
                <a:ea typeface="MS PGothic" pitchFamily="34" charset="-128"/>
                <a:sym typeface="Wingdings" panose="05000000000000000000" pitchFamily="2" charset="2"/>
              </a:rPr>
              <a:t> Yes, with the help of login page designed by html , css and js you can create an account.</a:t>
            </a:r>
          </a:p>
          <a:p>
            <a:pPr marL="0" indent="0">
              <a:buNone/>
            </a:pPr>
            <a:endParaRPr lang="en-US" sz="2000" dirty="0">
              <a:ea typeface="MS PGothic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6096000" cy="838200"/>
          </a:xfrm>
        </p:spPr>
        <p:txBody>
          <a:bodyPr/>
          <a:lstStyle/>
          <a:p>
            <a:pPr algn="l"/>
            <a:r>
              <a:rPr lang="en-US" sz="3200" b="1" dirty="0">
                <a:ea typeface="MS PGothic" pitchFamily="34" charset="-128"/>
              </a:rPr>
              <a:t>Introduction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 bwMode="auto">
          <a:xfrm flipV="1">
            <a:off x="228600" y="3657600"/>
            <a:ext cx="86868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3200" dirty="0">
              <a:latin typeface="+mj-lt"/>
              <a:cs typeface="MS PGothic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CF268C-564B-C2EC-6C39-30AA961DE4CC}"/>
              </a:ext>
            </a:extLst>
          </p:cNvPr>
          <p:cNvSpPr txBox="1"/>
          <p:nvPr/>
        </p:nvSpPr>
        <p:spPr>
          <a:xfrm>
            <a:off x="363794" y="1752600"/>
            <a:ext cx="84582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800" u="sng" dirty="0">
                <a:latin typeface="+mj-lt"/>
                <a:cs typeface="MS PGothic"/>
              </a:rPr>
              <a:t>Problem: </a:t>
            </a:r>
            <a:r>
              <a:rPr lang="en-US" sz="2800" dirty="0">
                <a:latin typeface="+mj-lt"/>
                <a:cs typeface="MS PGothic"/>
              </a:rPr>
              <a:t>We often tend to forget our daily chores and tasks due to shortage of time and busy schedule.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latin typeface="+mj-lt"/>
                <a:cs typeface="MS PGothic"/>
              </a:rPr>
              <a:t>So to solve this problem here we present a to-do list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800" dirty="0">
              <a:latin typeface="+mj-lt"/>
              <a:cs typeface="MS PGothic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800" u="sng" dirty="0">
                <a:latin typeface="+mj-lt"/>
                <a:cs typeface="MS PGothic"/>
              </a:rPr>
              <a:t>Solution: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latin typeface="+mj-lt"/>
                <a:cs typeface="MS PGothic"/>
              </a:rPr>
              <a:t>The To-Do List presented here allows to you personally organize yourself . You can add your daily chores, schedule important meetings , calls and many more. You can check your productivity of the day and check them off as per you complete them.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ea typeface="MS PGothic" pitchFamily="34" charset="-128"/>
              </a:rPr>
              <a:t>Motivation of Research</a:t>
            </a:r>
            <a:endParaRPr lang="en-US" dirty="0">
              <a:ea typeface="MS PGothic" pitchFamily="34" charset="-128"/>
            </a:endParaRPr>
          </a:p>
        </p:txBody>
      </p:sp>
      <p:sp>
        <p:nvSpPr>
          <p:cNvPr id="6146" name="Content Placeholder 2"/>
          <p:cNvSpPr>
            <a:spLocks noGrp="1"/>
          </p:cNvSpPr>
          <p:nvPr>
            <p:ph idx="1"/>
          </p:nvPr>
        </p:nvSpPr>
        <p:spPr>
          <a:xfrm>
            <a:off x="-381000" y="1143000"/>
            <a:ext cx="9144000" cy="5486400"/>
          </a:xfrm>
        </p:spPr>
        <p:txBody>
          <a:bodyPr/>
          <a:lstStyle/>
          <a:p>
            <a:pPr marL="1136650" lvl="2" indent="-222250" hangingPunct="1">
              <a:spcBef>
                <a:spcPts val="500"/>
              </a:spcBef>
              <a:buFont typeface="Arial" pitchFamily="34" charset="0"/>
              <a:buNone/>
              <a:tabLst>
                <a:tab pos="207963" algn="l"/>
                <a:tab pos="312738" algn="l"/>
                <a:tab pos="762000" algn="l"/>
                <a:tab pos="1211263" algn="l"/>
                <a:tab pos="1660525" algn="l"/>
                <a:tab pos="2109788" algn="l"/>
                <a:tab pos="2559050" algn="l"/>
                <a:tab pos="3008313" algn="l"/>
                <a:tab pos="3457575" algn="l"/>
                <a:tab pos="3906838" algn="l"/>
                <a:tab pos="4356100" algn="l"/>
                <a:tab pos="4805363" algn="l"/>
                <a:tab pos="5254625" algn="l"/>
                <a:tab pos="5703888" algn="l"/>
                <a:tab pos="6153150" algn="l"/>
                <a:tab pos="6602413" algn="l"/>
                <a:tab pos="7051675" algn="l"/>
                <a:tab pos="7500938" algn="l"/>
                <a:tab pos="7950200" algn="l"/>
                <a:tab pos="8399463" algn="l"/>
                <a:tab pos="8848725" algn="l"/>
                <a:tab pos="8985250" algn="l"/>
              </a:tabLst>
            </a:pPr>
            <a:r>
              <a:rPr lang="en-US" sz="2800" dirty="0">
                <a:ea typeface="MS PGothic" pitchFamily="34" charset="-128"/>
              </a:rPr>
              <a:t>The motivation behind researching and developing </a:t>
            </a:r>
          </a:p>
          <a:p>
            <a:pPr marL="1136650" lvl="2" indent="-222250" hangingPunct="1">
              <a:spcBef>
                <a:spcPts val="500"/>
              </a:spcBef>
              <a:buFont typeface="Arial" pitchFamily="34" charset="0"/>
              <a:buNone/>
              <a:tabLst>
                <a:tab pos="207963" algn="l"/>
                <a:tab pos="312738" algn="l"/>
                <a:tab pos="762000" algn="l"/>
                <a:tab pos="1211263" algn="l"/>
                <a:tab pos="1660525" algn="l"/>
                <a:tab pos="2109788" algn="l"/>
                <a:tab pos="2559050" algn="l"/>
                <a:tab pos="3008313" algn="l"/>
                <a:tab pos="3457575" algn="l"/>
                <a:tab pos="3906838" algn="l"/>
                <a:tab pos="4356100" algn="l"/>
                <a:tab pos="4805363" algn="l"/>
                <a:tab pos="5254625" algn="l"/>
                <a:tab pos="5703888" algn="l"/>
                <a:tab pos="6153150" algn="l"/>
                <a:tab pos="6602413" algn="l"/>
                <a:tab pos="7051675" algn="l"/>
                <a:tab pos="7500938" algn="l"/>
                <a:tab pos="7950200" algn="l"/>
                <a:tab pos="8399463" algn="l"/>
                <a:tab pos="8848725" algn="l"/>
                <a:tab pos="8985250" algn="l"/>
              </a:tabLst>
            </a:pPr>
            <a:r>
              <a:rPr lang="en-US" sz="2800" dirty="0">
                <a:ea typeface="MS PGothic" pitchFamily="34" charset="-128"/>
              </a:rPr>
              <a:t>an advanced To-Do List lies in enhancing personal    </a:t>
            </a:r>
          </a:p>
          <a:p>
            <a:pPr marL="1136650" lvl="2" indent="-222250" hangingPunct="1">
              <a:spcBef>
                <a:spcPts val="500"/>
              </a:spcBef>
              <a:buFont typeface="Arial" pitchFamily="34" charset="0"/>
              <a:buNone/>
              <a:tabLst>
                <a:tab pos="207963" algn="l"/>
                <a:tab pos="312738" algn="l"/>
                <a:tab pos="762000" algn="l"/>
                <a:tab pos="1211263" algn="l"/>
                <a:tab pos="1660525" algn="l"/>
                <a:tab pos="2109788" algn="l"/>
                <a:tab pos="2559050" algn="l"/>
                <a:tab pos="3008313" algn="l"/>
                <a:tab pos="3457575" algn="l"/>
                <a:tab pos="3906838" algn="l"/>
                <a:tab pos="4356100" algn="l"/>
                <a:tab pos="4805363" algn="l"/>
                <a:tab pos="5254625" algn="l"/>
                <a:tab pos="5703888" algn="l"/>
                <a:tab pos="6153150" algn="l"/>
                <a:tab pos="6602413" algn="l"/>
                <a:tab pos="7051675" algn="l"/>
                <a:tab pos="7500938" algn="l"/>
                <a:tab pos="7950200" algn="l"/>
                <a:tab pos="8399463" algn="l"/>
                <a:tab pos="8848725" algn="l"/>
                <a:tab pos="8985250" algn="l"/>
              </a:tabLst>
            </a:pPr>
            <a:r>
              <a:rPr lang="en-US" sz="2800" dirty="0">
                <a:ea typeface="MS PGothic" pitchFamily="34" charset="-128"/>
              </a:rPr>
              <a:t>and professional productivity. It </a:t>
            </a:r>
          </a:p>
          <a:p>
            <a:pPr lvl="2" hangingPunct="1">
              <a:spcBef>
                <a:spcPts val="500"/>
              </a:spcBef>
              <a:tabLst>
                <a:tab pos="207963" algn="l"/>
                <a:tab pos="312738" algn="l"/>
                <a:tab pos="762000" algn="l"/>
                <a:tab pos="1211263" algn="l"/>
                <a:tab pos="1660525" algn="l"/>
                <a:tab pos="2109788" algn="l"/>
                <a:tab pos="2559050" algn="l"/>
                <a:tab pos="3008313" algn="l"/>
                <a:tab pos="3457575" algn="l"/>
                <a:tab pos="3906838" algn="l"/>
                <a:tab pos="4356100" algn="l"/>
                <a:tab pos="4805363" algn="l"/>
                <a:tab pos="5254625" algn="l"/>
                <a:tab pos="5703888" algn="l"/>
                <a:tab pos="6153150" algn="l"/>
                <a:tab pos="6602413" algn="l"/>
                <a:tab pos="7051675" algn="l"/>
                <a:tab pos="7500938" algn="l"/>
                <a:tab pos="7950200" algn="l"/>
                <a:tab pos="8399463" algn="l"/>
                <a:tab pos="8848725" algn="l"/>
                <a:tab pos="8985250" algn="l"/>
              </a:tabLst>
            </a:pPr>
            <a:r>
              <a:rPr lang="en-US" sz="2800" dirty="0">
                <a:ea typeface="MS PGothic" pitchFamily="34" charset="-128"/>
              </a:rPr>
              <a:t> creates a user- friendly environment</a:t>
            </a:r>
          </a:p>
          <a:p>
            <a:pPr lvl="2" hangingPunct="1">
              <a:spcBef>
                <a:spcPts val="500"/>
              </a:spcBef>
              <a:tabLst>
                <a:tab pos="207963" algn="l"/>
                <a:tab pos="312738" algn="l"/>
                <a:tab pos="762000" algn="l"/>
                <a:tab pos="1211263" algn="l"/>
                <a:tab pos="1660525" algn="l"/>
                <a:tab pos="2109788" algn="l"/>
                <a:tab pos="2559050" algn="l"/>
                <a:tab pos="3008313" algn="l"/>
                <a:tab pos="3457575" algn="l"/>
                <a:tab pos="3906838" algn="l"/>
                <a:tab pos="4356100" algn="l"/>
                <a:tab pos="4805363" algn="l"/>
                <a:tab pos="5254625" algn="l"/>
                <a:tab pos="5703888" algn="l"/>
                <a:tab pos="6153150" algn="l"/>
                <a:tab pos="6602413" algn="l"/>
                <a:tab pos="7051675" algn="l"/>
                <a:tab pos="7500938" algn="l"/>
                <a:tab pos="7950200" algn="l"/>
                <a:tab pos="8399463" algn="l"/>
                <a:tab pos="8848725" algn="l"/>
                <a:tab pos="8985250" algn="l"/>
              </a:tabLst>
            </a:pPr>
            <a:r>
              <a:rPr lang="en-US" sz="2800" dirty="0">
                <a:ea typeface="MS PGothic" pitchFamily="34" charset="-128"/>
              </a:rPr>
              <a:t>  attains the capability of managing tasks</a:t>
            </a:r>
          </a:p>
          <a:p>
            <a:pPr lvl="2" hangingPunct="1">
              <a:spcBef>
                <a:spcPts val="500"/>
              </a:spcBef>
              <a:tabLst>
                <a:tab pos="207963" algn="l"/>
                <a:tab pos="312738" algn="l"/>
                <a:tab pos="762000" algn="l"/>
                <a:tab pos="1211263" algn="l"/>
                <a:tab pos="1660525" algn="l"/>
                <a:tab pos="2109788" algn="l"/>
                <a:tab pos="2559050" algn="l"/>
                <a:tab pos="3008313" algn="l"/>
                <a:tab pos="3457575" algn="l"/>
                <a:tab pos="3906838" algn="l"/>
                <a:tab pos="4356100" algn="l"/>
                <a:tab pos="4805363" algn="l"/>
                <a:tab pos="5254625" algn="l"/>
                <a:tab pos="5703888" algn="l"/>
                <a:tab pos="6153150" algn="l"/>
                <a:tab pos="6602413" algn="l"/>
                <a:tab pos="7051675" algn="l"/>
                <a:tab pos="7500938" algn="l"/>
                <a:tab pos="7950200" algn="l"/>
                <a:tab pos="8399463" algn="l"/>
                <a:tab pos="8848725" algn="l"/>
                <a:tab pos="8985250" algn="l"/>
              </a:tabLst>
            </a:pPr>
            <a:r>
              <a:rPr lang="en-US" sz="2800" dirty="0">
                <a:ea typeface="MS PGothic" pitchFamily="34" charset="-128"/>
              </a:rPr>
              <a:t> helps achieving their goals. </a:t>
            </a:r>
          </a:p>
          <a:p>
            <a:pPr marL="1136650" lvl="2" indent="-222250" hangingPunct="1">
              <a:spcBef>
                <a:spcPts val="500"/>
              </a:spcBef>
              <a:buFont typeface="Arial" pitchFamily="34" charset="0"/>
              <a:buNone/>
              <a:tabLst>
                <a:tab pos="207963" algn="l"/>
                <a:tab pos="312738" algn="l"/>
                <a:tab pos="762000" algn="l"/>
                <a:tab pos="1211263" algn="l"/>
                <a:tab pos="1660525" algn="l"/>
                <a:tab pos="2109788" algn="l"/>
                <a:tab pos="2559050" algn="l"/>
                <a:tab pos="3008313" algn="l"/>
                <a:tab pos="3457575" algn="l"/>
                <a:tab pos="3906838" algn="l"/>
                <a:tab pos="4356100" algn="l"/>
                <a:tab pos="4805363" algn="l"/>
                <a:tab pos="5254625" algn="l"/>
                <a:tab pos="5703888" algn="l"/>
                <a:tab pos="6153150" algn="l"/>
                <a:tab pos="6602413" algn="l"/>
                <a:tab pos="7051675" algn="l"/>
                <a:tab pos="7500938" algn="l"/>
                <a:tab pos="7950200" algn="l"/>
                <a:tab pos="8399463" algn="l"/>
                <a:tab pos="8848725" algn="l"/>
                <a:tab pos="8985250" algn="l"/>
              </a:tabLst>
            </a:pPr>
            <a:r>
              <a:rPr lang="en-US" sz="2800" dirty="0">
                <a:ea typeface="MS PGothic" pitchFamily="34" charset="-128"/>
              </a:rPr>
              <a:t>  This research aims to streamline the task management process, providing a seamless experience that empowers users to conquer their daily challenges with ease.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6324600" cy="838200"/>
          </a:xfrm>
        </p:spPr>
        <p:txBody>
          <a:bodyPr/>
          <a:lstStyle/>
          <a:p>
            <a:pPr algn="l"/>
            <a:r>
              <a:rPr lang="en-US" b="1" dirty="0">
                <a:ea typeface="MS PGothic" pitchFamily="34" charset="-128"/>
              </a:rPr>
              <a:t>Tools &amp; Technologies</a:t>
            </a:r>
          </a:p>
        </p:txBody>
      </p:sp>
      <p:sp>
        <p:nvSpPr>
          <p:cNvPr id="7170" name="Content Placeholder 1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81600"/>
          </a:xfrm>
        </p:spPr>
        <p:txBody>
          <a:bodyPr/>
          <a:lstStyle/>
          <a:p>
            <a:pPr marL="0" indent="0">
              <a:buNone/>
            </a:pPr>
            <a:r>
              <a:rPr lang="en-US" sz="2800" b="1" u="sng" dirty="0">
                <a:ea typeface="MS PGothic" pitchFamily="34" charset="-128"/>
              </a:rPr>
              <a:t>HTML</a:t>
            </a:r>
            <a:r>
              <a:rPr lang="en-US" sz="2800" u="sng" dirty="0">
                <a:ea typeface="MS PGothic" pitchFamily="34" charset="-128"/>
              </a:rPr>
              <a:t>: </a:t>
            </a:r>
            <a:r>
              <a:rPr lang="en-US" sz="2000" b="0" i="0" dirty="0">
                <a:effectLst/>
                <a:latin typeface="Söhne"/>
              </a:rPr>
              <a:t>HTML (Hypertext Markup Language) is essential for creating the structure and content of a web page, including a to-do list application  .It allows us to define structures , add tasks ,helps to creat</a:t>
            </a:r>
            <a:r>
              <a:rPr lang="en-US" sz="2000" dirty="0">
                <a:latin typeface="Söhne"/>
              </a:rPr>
              <a:t>e checkboxes for work items , grouping and nesting &amp; many more.</a:t>
            </a:r>
          </a:p>
          <a:p>
            <a:pPr marL="0" indent="0">
              <a:buNone/>
            </a:pPr>
            <a:r>
              <a:rPr lang="en-US" sz="2800" b="1" u="sng" dirty="0">
                <a:latin typeface="Söhne"/>
                <a:ea typeface="MS PGothic" pitchFamily="34" charset="-128"/>
              </a:rPr>
              <a:t>CSS: </a:t>
            </a:r>
            <a:r>
              <a:rPr lang="en-US" sz="2000" b="0" i="0" dirty="0">
                <a:effectLst/>
                <a:latin typeface="Söhne"/>
              </a:rPr>
              <a:t>CSS (Cascading Style Sheets) plays a crucial role in enhancing the visual appearance and user experience of a to-do list. It allows us to do layout and positioning , design structures , borders and backgrounds , hover and focus effects &amp; many more.</a:t>
            </a:r>
          </a:p>
          <a:p>
            <a:pPr marL="0" indent="0">
              <a:buNone/>
            </a:pPr>
            <a:r>
              <a:rPr lang="en-US" sz="2800" b="1" u="sng" dirty="0">
                <a:latin typeface="Söhne"/>
                <a:ea typeface="MS PGothic" pitchFamily="34" charset="-128"/>
              </a:rPr>
              <a:t>JAVASCRIPT</a:t>
            </a:r>
            <a:r>
              <a:rPr lang="en-US" sz="2000" b="1" u="sng" dirty="0">
                <a:latin typeface="Söhne"/>
                <a:ea typeface="MS PGothic" pitchFamily="34" charset="-128"/>
              </a:rPr>
              <a:t>: </a:t>
            </a:r>
            <a:r>
              <a:rPr lang="en-US" sz="2000" b="0" i="0" dirty="0">
                <a:effectLst/>
                <a:latin typeface="Söhne"/>
              </a:rPr>
              <a:t>JavaScript plays a crucial role in making a to-do list interactive and dynamic. It adds functionality that allows users to manipulate and interact with the content on the page</a:t>
            </a:r>
            <a:r>
              <a:rPr lang="en-US" sz="2000" dirty="0">
                <a:solidFill>
                  <a:srgbClr val="ECECEC"/>
                </a:solidFill>
                <a:latin typeface="Söhne"/>
              </a:rPr>
              <a:t> </a:t>
            </a:r>
            <a:r>
              <a:rPr lang="en-US" sz="2000" dirty="0">
                <a:latin typeface="Söhne"/>
              </a:rPr>
              <a:t>. It allows us to adding and removing tasks , task completion handling , local storage for persistence , filtering and sorting &amp; many more.</a:t>
            </a:r>
          </a:p>
          <a:p>
            <a:pPr marL="0" indent="0">
              <a:buNone/>
            </a:pPr>
            <a:endParaRPr lang="en-US" sz="2000" dirty="0">
              <a:latin typeface="Söhne"/>
            </a:endParaRPr>
          </a:p>
          <a:p>
            <a:pPr marL="0" indent="0">
              <a:buNone/>
            </a:pPr>
            <a:br>
              <a:rPr lang="en-US" sz="2000" dirty="0"/>
            </a:br>
            <a:endParaRPr lang="en-US" sz="2000" b="1" u="sng" dirty="0">
              <a:latin typeface="Söhne"/>
              <a:ea typeface="MS PGothic" pitchFamily="34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6248400" cy="838200"/>
          </a:xfrm>
        </p:spPr>
        <p:txBody>
          <a:bodyPr/>
          <a:lstStyle/>
          <a:p>
            <a:pPr algn="l"/>
            <a:r>
              <a:rPr lang="en-US" b="1" dirty="0">
                <a:ea typeface="MS PGothic" pitchFamily="34" charset="-128"/>
              </a:rPr>
              <a:t>Main page  JS , Html Snapshots 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458200" cy="4525963"/>
          </a:xfrm>
        </p:spPr>
        <p:txBody>
          <a:bodyPr/>
          <a:lstStyle/>
          <a:p>
            <a:pPr>
              <a:buFont typeface="Arial" charset="0"/>
              <a:buChar char="•"/>
              <a:defRPr/>
            </a:pPr>
            <a:endParaRPr lang="en-US" sz="2800" dirty="0">
              <a:ea typeface="MS PGothic" charset="0"/>
              <a:cs typeface="MS PGothic" charset="0"/>
            </a:endParaRPr>
          </a:p>
          <a:p>
            <a:pPr marL="0" indent="0">
              <a:buNone/>
              <a:defRPr/>
            </a:pPr>
            <a:endParaRPr lang="en-US" sz="2800" dirty="0">
              <a:ea typeface="MS PGothic" charset="0"/>
              <a:cs typeface="MS PGothic" charset="0"/>
            </a:endParaRPr>
          </a:p>
          <a:p>
            <a:pPr marL="0" indent="0">
              <a:buFont typeface="Arial" charset="0"/>
              <a:buNone/>
              <a:defRPr/>
            </a:pPr>
            <a:endParaRPr lang="en-US" sz="2800" dirty="0">
              <a:ea typeface="MS PGothic" charset="0"/>
              <a:cs typeface="MS PGothic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46F840-B97E-A84C-2D37-BA422947B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3886200" cy="5791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5E4546-A11E-5590-C63F-DCA28AB0EA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999" y="838200"/>
            <a:ext cx="4724401" cy="5867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FC8A3-E576-FFB3-2ED8-8DFBC5158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2400" y="-152400"/>
            <a:ext cx="6477000" cy="1110379"/>
          </a:xfrm>
        </p:spPr>
        <p:txBody>
          <a:bodyPr/>
          <a:lstStyle/>
          <a:p>
            <a:r>
              <a:rPr lang="en-IN" b="1" dirty="0"/>
              <a:t>Main Page CSS Snapshots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88A2CB-32F4-1EB2-CFD1-02B46418F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92392"/>
            <a:ext cx="2971800" cy="540840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ABE2A5-87F7-3BB8-EC50-D9EBB3204A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957978"/>
            <a:ext cx="2895600" cy="54084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5A7312-0A9D-B279-FB54-A385127BED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2" y="915296"/>
            <a:ext cx="2592197" cy="548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35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E20C8-6762-4B5F-71B5-6F47E0591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Login Page Html Snapshots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E4A77B-512C-9EF3-421B-CEC8D432E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4419600" cy="59436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E8B026-0454-8088-E5A5-A43AA094F3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838200"/>
            <a:ext cx="45720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055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5DCE3-EF01-56DF-DF13-04914F025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Login Page Html Snapshots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98051B-06AF-4E3B-F24D-4E21AF311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4191000" cy="586739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3C00DE-3D86-0591-6863-D5CF27D99F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914401"/>
            <a:ext cx="4648200" cy="274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BADB1B-D99D-FA0C-7337-DB9056D118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3810000"/>
            <a:ext cx="4724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248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BFBD5A3-1C5A-3AF8-CE11-65DAFA377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14400"/>
            <a:ext cx="4369409" cy="2590800"/>
          </a:xfrm>
        </p:spPr>
      </p:pic>
      <p:sp>
        <p:nvSpPr>
          <p:cNvPr id="1126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ea typeface="MS PGothic" pitchFamily="34" charset="-128"/>
              </a:rPr>
              <a:t>Login Page Css Snapshots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8E7B79-A79A-9100-BAD0-BA6FA49C1E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93" y="3581400"/>
            <a:ext cx="4445607" cy="304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F55258-B3C7-9343-E986-C84E589069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394" y="934720"/>
            <a:ext cx="4319214" cy="27990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6813B2-A52C-8904-0042-90246EA60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394" y="3774440"/>
            <a:ext cx="4217007" cy="2875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17734</TotalTime>
  <Words>640</Words>
  <Application>Microsoft Office PowerPoint</Application>
  <PresentationFormat>On-screen Show (4:3)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MS PGothic</vt:lpstr>
      <vt:lpstr>Arial</vt:lpstr>
      <vt:lpstr>Calibri</vt:lpstr>
      <vt:lpstr>Söhne</vt:lpstr>
      <vt:lpstr>Wingdings</vt:lpstr>
      <vt:lpstr>Office Theme</vt:lpstr>
      <vt:lpstr>PowerPoint Presentation</vt:lpstr>
      <vt:lpstr>Introduction</vt:lpstr>
      <vt:lpstr>Motivation of Research</vt:lpstr>
      <vt:lpstr>Tools &amp; Technologies</vt:lpstr>
      <vt:lpstr>Main page  JS , Html Snapshots </vt:lpstr>
      <vt:lpstr>Main Page CSS Snapshots</vt:lpstr>
      <vt:lpstr>Login Page Html Snapshots</vt:lpstr>
      <vt:lpstr>Login Page Html Snapshots</vt:lpstr>
      <vt:lpstr>Login Page Css Snapshots</vt:lpstr>
      <vt:lpstr>Output Snapshots</vt:lpstr>
      <vt:lpstr>Conclusion/Theme Plan</vt:lpstr>
      <vt:lpstr> References </vt:lpstr>
      <vt:lpstr> Frequently asked questions??? </vt:lpstr>
    </vt:vector>
  </TitlesOfParts>
  <Company>CCC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ABC</dc:creator>
  <cp:lastModifiedBy>Nishtha Gaur</cp:lastModifiedBy>
  <cp:revision>1260</cp:revision>
  <dcterms:created xsi:type="dcterms:W3CDTF">2010-04-09T07:36:15Z</dcterms:created>
  <dcterms:modified xsi:type="dcterms:W3CDTF">2024-03-12T05:31:14Z</dcterms:modified>
</cp:coreProperties>
</file>